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7"/>
  </p:notesMasterIdLst>
  <p:sldIdLst>
    <p:sldId id="256" r:id="rId2"/>
    <p:sldId id="261" r:id="rId3"/>
    <p:sldId id="273" r:id="rId4"/>
    <p:sldId id="272" r:id="rId5"/>
    <p:sldId id="264" r:id="rId6"/>
    <p:sldId id="274" r:id="rId7"/>
    <p:sldId id="257" r:id="rId8"/>
    <p:sldId id="258" r:id="rId9"/>
    <p:sldId id="262" r:id="rId10"/>
    <p:sldId id="266" r:id="rId11"/>
    <p:sldId id="267" r:id="rId12"/>
    <p:sldId id="268" r:id="rId13"/>
    <p:sldId id="269" r:id="rId14"/>
    <p:sldId id="260"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47A56-6BA1-4959-95C9-F294B5CE4EA7}" type="datetimeFigureOut">
              <a:rPr lang="en-US" smtClean="0"/>
              <a:t>4/5/2017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373C-D2B3-493A-BC32-0241E0E6AFEC}" type="slidenum">
              <a:rPr lang="en-US" smtClean="0"/>
              <a:t>‹#›</a:t>
            </a:fld>
            <a:endParaRPr lang="en-US"/>
          </a:p>
        </p:txBody>
      </p:sp>
    </p:spTree>
    <p:extLst>
      <p:ext uri="{BB962C8B-B14F-4D97-AF65-F5344CB8AC3E}">
        <p14:creationId xmlns:p14="http://schemas.microsoft.com/office/powerpoint/2010/main" val="4774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smtClean="0"/>
              <a:t>12 Minutes</a:t>
            </a:r>
          </a:p>
        </p:txBody>
      </p:sp>
      <p:sp>
        <p:nvSpPr>
          <p:cNvPr id="4" name="Slide Number Placeholder 3"/>
          <p:cNvSpPr>
            <a:spLocks noGrp="1"/>
          </p:cNvSpPr>
          <p:nvPr>
            <p:ph type="sldNum" sz="quarter" idx="10"/>
          </p:nvPr>
        </p:nvSpPr>
        <p:spPr/>
        <p:txBody>
          <a:bodyPr/>
          <a:lstStyle/>
          <a:p>
            <a:fld id="{0E1A5238-0283-4830-A07B-7E460A2C59FF}" type="slidenum">
              <a:rPr lang="en-US" smtClean="0"/>
              <a:t>5</a:t>
            </a:fld>
            <a:endParaRPr lang="en-US"/>
          </a:p>
        </p:txBody>
      </p:sp>
    </p:spTree>
    <p:extLst>
      <p:ext uri="{BB962C8B-B14F-4D97-AF65-F5344CB8AC3E}">
        <p14:creationId xmlns:p14="http://schemas.microsoft.com/office/powerpoint/2010/main" val="336224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06D9E86-78F1-4C4A-BC8F-3CC963A1282A}" type="datetimeFigureOut">
              <a:rPr lang="en-US" smtClean="0"/>
              <a:t>4/5/2017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A70CBBB-C91C-4D05-B2CA-CA7AB0D3346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952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D9E86-78F1-4C4A-BC8F-3CC963A1282A}"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113620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D9E86-78F1-4C4A-BC8F-3CC963A1282A}"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17042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D9E86-78F1-4C4A-BC8F-3CC963A1282A}"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273455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6D9E86-78F1-4C4A-BC8F-3CC963A1282A}" type="datetimeFigureOut">
              <a:rPr lang="en-US" smtClean="0"/>
              <a:t>4/5/2017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A70CBBB-C91C-4D05-B2CA-CA7AB0D3346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449538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6D9E86-78F1-4C4A-BC8F-3CC963A1282A}"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153043249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6D9E86-78F1-4C4A-BC8F-3CC963A1282A}"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773938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6D9E86-78F1-4C4A-BC8F-3CC963A1282A}"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274825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D9E86-78F1-4C4A-BC8F-3CC963A1282A}"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207284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06D9E86-78F1-4C4A-BC8F-3CC963A1282A}" type="datetimeFigureOut">
              <a:rPr lang="en-US" smtClean="0"/>
              <a:t>4/5/2017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A70CBBB-C91C-4D05-B2CA-CA7AB0D3346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332343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06D9E86-78F1-4C4A-BC8F-3CC963A1282A}" type="datetimeFigureOut">
              <a:rPr lang="en-US" smtClean="0"/>
              <a:t>4/5/2017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A70CBBB-C91C-4D05-B2CA-CA7AB0D33460}" type="slidenum">
              <a:rPr lang="en-US" smtClean="0"/>
              <a:t>‹#›</a:t>
            </a:fld>
            <a:endParaRPr lang="en-US"/>
          </a:p>
        </p:txBody>
      </p:sp>
    </p:spTree>
    <p:extLst>
      <p:ext uri="{BB962C8B-B14F-4D97-AF65-F5344CB8AC3E}">
        <p14:creationId xmlns:p14="http://schemas.microsoft.com/office/powerpoint/2010/main" val="376190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06D9E86-78F1-4C4A-BC8F-3CC963A1282A}" type="datetimeFigureOut">
              <a:rPr lang="en-US" smtClean="0"/>
              <a:t>4/5/2017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A70CBBB-C91C-4D05-B2CA-CA7AB0D3346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46224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nergi.uk.com/news/blog/What-Makes-An-Employee-Highly-Engaged-11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aisresources.net/sense-of-urgenc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2921" y="1085509"/>
            <a:ext cx="9181896" cy="3422097"/>
          </a:xfrm>
        </p:spPr>
        <p:txBody>
          <a:bodyPr/>
          <a:lstStyle/>
          <a:p>
            <a:r>
              <a:rPr lang="en-US" dirty="0" smtClean="0"/>
              <a:t>Creating a Sense of Urgency</a:t>
            </a:r>
            <a:endParaRPr lang="en-US" dirty="0"/>
          </a:p>
        </p:txBody>
      </p:sp>
      <p:sp>
        <p:nvSpPr>
          <p:cNvPr id="3" name="Subtitle 2"/>
          <p:cNvSpPr>
            <a:spLocks noGrp="1"/>
          </p:cNvSpPr>
          <p:nvPr>
            <p:ph type="subTitle" idx="1"/>
          </p:nvPr>
        </p:nvSpPr>
        <p:spPr>
          <a:xfrm>
            <a:off x="2124893" y="4991100"/>
            <a:ext cx="8045373" cy="1461216"/>
          </a:xfrm>
        </p:spPr>
        <p:txBody>
          <a:bodyPr>
            <a:normAutofit fontScale="85000" lnSpcReduction="20000"/>
          </a:bodyPr>
          <a:lstStyle/>
          <a:p>
            <a:r>
              <a:rPr lang="en-US" dirty="0" smtClean="0"/>
              <a:t>Ty Duncan</a:t>
            </a:r>
          </a:p>
          <a:p>
            <a:r>
              <a:rPr lang="en-US" dirty="0" smtClean="0"/>
              <a:t>Coordinator of Accountability and Compliance</a:t>
            </a:r>
          </a:p>
          <a:p>
            <a:r>
              <a:rPr lang="en-US" dirty="0" smtClean="0"/>
              <a:t>@</a:t>
            </a:r>
            <a:r>
              <a:rPr lang="en-US" dirty="0" err="1" smtClean="0"/>
              <a:t>isntructionalle</a:t>
            </a:r>
            <a:r>
              <a:rPr lang="en-US" dirty="0" smtClean="0"/>
              <a:t> on Twitter</a:t>
            </a:r>
          </a:p>
          <a:p>
            <a:r>
              <a:rPr lang="en-US" dirty="0" smtClean="0"/>
              <a:t>tduncan@esc17.net</a:t>
            </a:r>
            <a:endParaRPr lang="en-US" dirty="0"/>
          </a:p>
        </p:txBody>
      </p:sp>
    </p:spTree>
    <p:extLst>
      <p:ext uri="{BB962C8B-B14F-4D97-AF65-F5344CB8AC3E}">
        <p14:creationId xmlns:p14="http://schemas.microsoft.com/office/powerpoint/2010/main" val="136880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854" y="221020"/>
            <a:ext cx="10178322" cy="1492132"/>
          </a:xfrm>
        </p:spPr>
        <p:txBody>
          <a:bodyPr>
            <a:normAutofit/>
          </a:bodyPr>
          <a:lstStyle/>
          <a:p>
            <a:r>
              <a:rPr lang="en-US" sz="4400" dirty="0" smtClean="0"/>
              <a:t>Bring the Outside In!</a:t>
            </a:r>
            <a:endParaRPr lang="en-US" sz="4400" dirty="0"/>
          </a:p>
        </p:txBody>
      </p:sp>
      <p:sp>
        <p:nvSpPr>
          <p:cNvPr id="3" name="Content Placeholder 2"/>
          <p:cNvSpPr>
            <a:spLocks noGrp="1"/>
          </p:cNvSpPr>
          <p:nvPr>
            <p:ph idx="1"/>
          </p:nvPr>
        </p:nvSpPr>
        <p:spPr>
          <a:xfrm>
            <a:off x="1072384" y="1307744"/>
            <a:ext cx="10178322" cy="5263384"/>
          </a:xfrm>
        </p:spPr>
        <p:txBody>
          <a:bodyPr>
            <a:noAutofit/>
          </a:bodyPr>
          <a:lstStyle/>
          <a:p>
            <a:r>
              <a:rPr lang="en-US" sz="2400" dirty="0" smtClean="0"/>
              <a:t>Historical success can create complacency and a lack of looking outward for new ideas and research!</a:t>
            </a:r>
          </a:p>
          <a:p>
            <a:pPr lvl="1"/>
            <a:r>
              <a:rPr lang="en-US" sz="2000" dirty="0" smtClean="0"/>
              <a:t>One of the biggest reasons schools end up on a punitive list.  They historically did fine in previous systems and never changed anything, but the calendar.</a:t>
            </a:r>
          </a:p>
          <a:p>
            <a:r>
              <a:rPr lang="en-US" sz="2400" dirty="0" smtClean="0"/>
              <a:t>Do not shield people from troubling data! </a:t>
            </a:r>
          </a:p>
          <a:p>
            <a:pPr lvl="1"/>
            <a:r>
              <a:rPr lang="en-US" sz="2000" dirty="0"/>
              <a:t> </a:t>
            </a:r>
            <a:r>
              <a:rPr lang="en-US" sz="2000" dirty="0" smtClean="0"/>
              <a:t>You will never turn anything around if the leader is the only one in the building who understands the breadth and depth of the problem and the stakes for not addressing them. </a:t>
            </a:r>
          </a:p>
          <a:p>
            <a:r>
              <a:rPr lang="en-US" sz="2400" dirty="0" smtClean="0"/>
              <a:t> Keep the Moral Imperative in front of staff!</a:t>
            </a:r>
          </a:p>
          <a:p>
            <a:pPr lvl="1"/>
            <a:r>
              <a:rPr lang="en-US" sz="2000" dirty="0" smtClean="0"/>
              <a:t>Do you have the first six weeks of moral imperative quotes, stories, allegories, data point created and ready?  Do one everyday of teacher professional development before school and one a week when school begins. Get on Twitter. </a:t>
            </a:r>
            <a:r>
              <a:rPr lang="en-US" sz="2000" dirty="0"/>
              <a:t> </a:t>
            </a:r>
            <a:r>
              <a:rPr lang="en-US" sz="2000" dirty="0" smtClean="0"/>
              <a:t>They will jump out at you! </a:t>
            </a:r>
          </a:p>
        </p:txBody>
      </p:sp>
    </p:spTree>
    <p:extLst>
      <p:ext uri="{BB962C8B-B14F-4D97-AF65-F5344CB8AC3E}">
        <p14:creationId xmlns:p14="http://schemas.microsoft.com/office/powerpoint/2010/main" val="130856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Behave with Urgency Everyday!</a:t>
            </a:r>
            <a:br>
              <a:rPr lang="en-US" sz="5400" dirty="0"/>
            </a:br>
            <a:endParaRPr lang="en-US" dirty="0"/>
          </a:p>
        </p:txBody>
      </p:sp>
      <p:sp>
        <p:nvSpPr>
          <p:cNvPr id="3" name="Content Placeholder 2"/>
          <p:cNvSpPr>
            <a:spLocks noGrp="1"/>
          </p:cNvSpPr>
          <p:nvPr>
            <p:ph idx="1"/>
          </p:nvPr>
        </p:nvSpPr>
        <p:spPr>
          <a:xfrm>
            <a:off x="1251678" y="1389531"/>
            <a:ext cx="10178322" cy="4796116"/>
          </a:xfrm>
        </p:spPr>
        <p:txBody>
          <a:bodyPr>
            <a:normAutofit lnSpcReduction="10000"/>
          </a:bodyPr>
          <a:lstStyle/>
          <a:p>
            <a:r>
              <a:rPr lang="en-US" sz="2400" dirty="0" smtClean="0"/>
              <a:t> Is  “Non-Urgency” a hidden norm of your culture? </a:t>
            </a:r>
          </a:p>
          <a:p>
            <a:pPr lvl="1"/>
            <a:r>
              <a:rPr lang="en-US" sz="2200" dirty="0" smtClean="0"/>
              <a:t>It manifests itself in PLCs with no outcomes and no follow up from leadership, meetings scheduled because a “boss” said you needed some, or picking PD in the summer because it fits into the vacation schedule, but has no potential to impact the real work we do.</a:t>
            </a:r>
          </a:p>
          <a:p>
            <a:r>
              <a:rPr lang="en-US" sz="2400" dirty="0"/>
              <a:t> </a:t>
            </a:r>
            <a:r>
              <a:rPr lang="en-US" sz="2400" dirty="0" smtClean="0"/>
              <a:t>Clear the Deck!  Stop doing things that do not matter! </a:t>
            </a:r>
          </a:p>
          <a:p>
            <a:pPr lvl="1"/>
            <a:r>
              <a:rPr lang="en-US" sz="2200" dirty="0" smtClean="0"/>
              <a:t>Does your staff see you investing in things that have no impact on the trajectory of student achievement in the school.  They will place their time in the same location.</a:t>
            </a:r>
          </a:p>
          <a:p>
            <a:r>
              <a:rPr lang="en-US" sz="2400" dirty="0" smtClean="0"/>
              <a:t>Be Visible!</a:t>
            </a:r>
          </a:p>
          <a:p>
            <a:pPr lvl="1"/>
            <a:r>
              <a:rPr lang="en-US" sz="2200" dirty="0" smtClean="0"/>
              <a:t>Groundhog leaders create groundhog staff! “Hide and nobody will notice we are not making in an impact!”</a:t>
            </a:r>
          </a:p>
          <a:p>
            <a:pPr lvl="1"/>
            <a:endParaRPr lang="en-US" sz="2200" dirty="0"/>
          </a:p>
        </p:txBody>
      </p:sp>
    </p:spTree>
    <p:extLst>
      <p:ext uri="{BB962C8B-B14F-4D97-AF65-F5344CB8AC3E}">
        <p14:creationId xmlns:p14="http://schemas.microsoft.com/office/powerpoint/2010/main" val="261656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Opportunity In Crisis</a:t>
            </a:r>
            <a:endParaRPr lang="en-US" dirty="0"/>
          </a:p>
        </p:txBody>
      </p:sp>
      <p:sp>
        <p:nvSpPr>
          <p:cNvPr id="3" name="Content Placeholder 2"/>
          <p:cNvSpPr>
            <a:spLocks noGrp="1"/>
          </p:cNvSpPr>
          <p:nvPr>
            <p:ph idx="1"/>
          </p:nvPr>
        </p:nvSpPr>
        <p:spPr>
          <a:xfrm>
            <a:off x="1081349" y="1739153"/>
            <a:ext cx="10178322" cy="4724400"/>
          </a:xfrm>
        </p:spPr>
        <p:txBody>
          <a:bodyPr>
            <a:normAutofit lnSpcReduction="10000"/>
          </a:bodyPr>
          <a:lstStyle/>
          <a:p>
            <a:r>
              <a:rPr lang="en-US" sz="2400" dirty="0" smtClean="0"/>
              <a:t> “Street Cred”?</a:t>
            </a:r>
          </a:p>
          <a:p>
            <a:pPr lvl="1"/>
            <a:r>
              <a:rPr lang="en-US" sz="2000" dirty="0" smtClean="0"/>
              <a:t>Can gain immense respect, loyalty, and influence when staff see a leader poised to lead with confidence during times of crisis!</a:t>
            </a:r>
          </a:p>
          <a:p>
            <a:r>
              <a:rPr lang="en-US" sz="2400" dirty="0"/>
              <a:t> </a:t>
            </a:r>
            <a:r>
              <a:rPr lang="en-US" sz="2400" dirty="0" smtClean="0"/>
              <a:t>Hide the Crisis Doesn’t Help! </a:t>
            </a:r>
          </a:p>
          <a:p>
            <a:pPr lvl="1"/>
            <a:r>
              <a:rPr lang="en-US" sz="2000" dirty="0" smtClean="0"/>
              <a:t> No need to overplay it to stakeholders, but underplaying it internally does not help urgency. </a:t>
            </a:r>
          </a:p>
          <a:p>
            <a:r>
              <a:rPr lang="en-US" sz="2400" dirty="0" smtClean="0"/>
              <a:t>Follow these principles when in crisis!</a:t>
            </a:r>
          </a:p>
          <a:p>
            <a:pPr lvl="1"/>
            <a:r>
              <a:rPr lang="en-US" sz="2000" dirty="0" smtClean="0"/>
              <a:t>View it as an opportunity no matter how difficult</a:t>
            </a:r>
          </a:p>
          <a:p>
            <a:pPr lvl="1"/>
            <a:r>
              <a:rPr lang="en-US" sz="2000" dirty="0" smtClean="0"/>
              <a:t>Crisis does not automatically reduce complacency</a:t>
            </a:r>
          </a:p>
          <a:p>
            <a:pPr lvl="1"/>
            <a:r>
              <a:rPr lang="en-US" sz="2000" dirty="0" smtClean="0"/>
              <a:t>If you use it make sure it cannot be solved with simple actions!</a:t>
            </a:r>
          </a:p>
          <a:p>
            <a:pPr lvl="1"/>
            <a:r>
              <a:rPr lang="en-US" sz="2000" dirty="0" smtClean="0"/>
              <a:t>Focus on staff hearts as much as you do their minds! (Back to that morale imperative thing!)</a:t>
            </a:r>
          </a:p>
          <a:p>
            <a:pPr lvl="1"/>
            <a:endParaRPr lang="en-US" dirty="0" smtClean="0"/>
          </a:p>
        </p:txBody>
      </p:sp>
    </p:spTree>
    <p:extLst>
      <p:ext uri="{BB962C8B-B14F-4D97-AF65-F5344CB8AC3E}">
        <p14:creationId xmlns:p14="http://schemas.microsoft.com/office/powerpoint/2010/main" val="203408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961" y="489962"/>
            <a:ext cx="10178322" cy="1492132"/>
          </a:xfrm>
        </p:spPr>
        <p:txBody>
          <a:bodyPr>
            <a:normAutofit fontScale="90000"/>
          </a:bodyPr>
          <a:lstStyle/>
          <a:p>
            <a:r>
              <a:rPr lang="en-US" sz="5400" dirty="0"/>
              <a:t>Deal with No No’s </a:t>
            </a:r>
            <a:br>
              <a:rPr lang="en-US" sz="5400" dirty="0"/>
            </a:br>
            <a:endParaRPr lang="en-US" dirty="0"/>
          </a:p>
        </p:txBody>
      </p:sp>
      <p:sp>
        <p:nvSpPr>
          <p:cNvPr id="3" name="Content Placeholder 2"/>
          <p:cNvSpPr>
            <a:spLocks noGrp="1"/>
          </p:cNvSpPr>
          <p:nvPr>
            <p:ph idx="1"/>
          </p:nvPr>
        </p:nvSpPr>
        <p:spPr>
          <a:xfrm>
            <a:off x="1117208" y="1498000"/>
            <a:ext cx="10178322" cy="5862024"/>
          </a:xfrm>
        </p:spPr>
        <p:txBody>
          <a:bodyPr>
            <a:normAutofit/>
          </a:bodyPr>
          <a:lstStyle/>
          <a:p>
            <a:r>
              <a:rPr lang="en-US" dirty="0" smtClean="0"/>
              <a:t>Skeptics are different than No No’s. Skeptics can be persuaded with data,  however risk averse they may be. No No’s have 10 reasons why it will not work and know every conspiracy theory argument ever posted on the web about why education is doomed.</a:t>
            </a:r>
          </a:p>
          <a:p>
            <a:r>
              <a:rPr lang="en-US" dirty="0" smtClean="0"/>
              <a:t>Immobilize them with social pressures!</a:t>
            </a:r>
          </a:p>
          <a:p>
            <a:pPr lvl="1"/>
            <a:r>
              <a:rPr lang="en-US" dirty="0" smtClean="0"/>
              <a:t>We probably cannot change their internal beliefs as they may be rooted in years of negativity and dissatisfaction they chose this profession, but we can….</a:t>
            </a:r>
          </a:p>
          <a:p>
            <a:pPr lvl="2"/>
            <a:r>
              <a:rPr lang="en-US" dirty="0" smtClean="0"/>
              <a:t>Ask everyone to share how their new teaching practice went with the whole staff!</a:t>
            </a:r>
          </a:p>
          <a:p>
            <a:pPr lvl="2"/>
            <a:r>
              <a:rPr lang="en-US" dirty="0" smtClean="0"/>
              <a:t>Define what No No’s look like without identifying names! (Ideal state idea)</a:t>
            </a:r>
          </a:p>
          <a:p>
            <a:pPr lvl="2"/>
            <a:r>
              <a:rPr lang="en-US" dirty="0" smtClean="0"/>
              <a:t>Publish clear data that change is working with kids.</a:t>
            </a:r>
          </a:p>
          <a:p>
            <a:r>
              <a:rPr lang="en-US" dirty="0"/>
              <a:t> </a:t>
            </a:r>
            <a:r>
              <a:rPr lang="en-US" dirty="0" smtClean="0"/>
              <a:t>Get Rid of Them!</a:t>
            </a:r>
          </a:p>
          <a:p>
            <a:pPr lvl="1"/>
            <a:r>
              <a:rPr lang="en-US" dirty="0" smtClean="0"/>
              <a:t>That is the hard one in our profession!  Quality is often not lining up at the door</a:t>
            </a:r>
            <a:r>
              <a:rPr lang="en-US" dirty="0"/>
              <a:t>!</a:t>
            </a:r>
            <a:endParaRPr lang="en-US" dirty="0" smtClean="0"/>
          </a:p>
          <a:p>
            <a:pPr marL="457200" lvl="1" indent="0">
              <a:buNone/>
            </a:pPr>
            <a:endParaRPr lang="en-US" dirty="0" smtClean="0"/>
          </a:p>
          <a:p>
            <a:pPr lvl="2"/>
            <a:endParaRPr lang="en-US" dirty="0" smtClean="0"/>
          </a:p>
        </p:txBody>
      </p:sp>
    </p:spTree>
    <p:extLst>
      <p:ext uri="{BB962C8B-B14F-4D97-AF65-F5344CB8AC3E}">
        <p14:creationId xmlns:p14="http://schemas.microsoft.com/office/powerpoint/2010/main" val="93828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60672" y="5916706"/>
            <a:ext cx="9331446" cy="671098"/>
          </a:xfrm>
        </p:spPr>
        <p:txBody>
          <a:bodyPr>
            <a:normAutofit/>
          </a:bodyPr>
          <a:lstStyle/>
          <a:p>
            <a:pPr marL="0" indent="0">
              <a:buNone/>
            </a:pPr>
            <a:r>
              <a:rPr lang="en-US" dirty="0">
                <a:hlinkClick r:id="rId2"/>
              </a:rPr>
              <a:t>http://</a:t>
            </a:r>
            <a:r>
              <a:rPr lang="en-US" dirty="0" smtClean="0">
                <a:hlinkClick r:id="rId2"/>
              </a:rPr>
              <a:t>www.energi.uk.com/news/blog/What-Makes-An-Employee-Highly-Engaged-116</a:t>
            </a:r>
            <a:endParaRPr lang="en-US" dirty="0" smtClean="0"/>
          </a:p>
          <a:p>
            <a:endParaRPr lang="en-US" dirty="0"/>
          </a:p>
        </p:txBody>
      </p:sp>
      <p:pic>
        <p:nvPicPr>
          <p:cNvPr id="4" name="Picture 2" descr="https://image-store.slidesharecdn.com/10431983-fed7-4213-80c3-dd7ddbb31240-origina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351" y="161365"/>
            <a:ext cx="9730087" cy="567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0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618" y="1361180"/>
            <a:ext cx="9321878" cy="1492132"/>
          </a:xfrm>
        </p:spPr>
        <p:txBody>
          <a:bodyPr>
            <a:noAutofit/>
          </a:bodyPr>
          <a:lstStyle/>
          <a:p>
            <a:r>
              <a:rPr lang="en-US" sz="6000" dirty="0"/>
              <a:t>“People often say motivation doesn’t last. Neither does bathing—that’s why we recommend it daily</a:t>
            </a:r>
            <a:r>
              <a:rPr lang="en-US" sz="6000" dirty="0" smtClean="0"/>
              <a:t>.” – Zig </a:t>
            </a:r>
            <a:r>
              <a:rPr lang="en-US" sz="6000" dirty="0" err="1" smtClean="0"/>
              <a:t>Ziglar</a:t>
            </a:r>
            <a:endParaRPr lang="en-US" sz="6000" dirty="0"/>
          </a:p>
        </p:txBody>
      </p:sp>
    </p:spTree>
    <p:extLst>
      <p:ext uri="{BB962C8B-B14F-4D97-AF65-F5344CB8AC3E}">
        <p14:creationId xmlns:p14="http://schemas.microsoft.com/office/powerpoint/2010/main" val="34405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19" y="4264042"/>
            <a:ext cx="10178322" cy="3593591"/>
          </a:xfrm>
        </p:spPr>
        <p:txBody>
          <a:bodyPr>
            <a:normAutofit/>
          </a:bodyPr>
          <a:lstStyle/>
          <a:p>
            <a:pPr marL="0" indent="0" algn="ctr">
              <a:buNone/>
            </a:pPr>
            <a:r>
              <a:rPr lang="en-US" sz="6000" b="1" dirty="0" smtClean="0">
                <a:solidFill>
                  <a:srgbClr val="FF0000"/>
                </a:solidFill>
              </a:rPr>
              <a:t>USING #ESC17 and tag @</a:t>
            </a:r>
            <a:r>
              <a:rPr lang="en-US" sz="6000" b="1" dirty="0" err="1" smtClean="0">
                <a:solidFill>
                  <a:srgbClr val="FF0000"/>
                </a:solidFill>
              </a:rPr>
              <a:t>Instructionalle</a:t>
            </a:r>
            <a:endParaRPr lang="en-US" sz="6000" b="1" dirty="0">
              <a:solidFill>
                <a:srgbClr val="FF0000"/>
              </a:solidFill>
            </a:endParaRPr>
          </a:p>
        </p:txBody>
      </p:sp>
      <p:sp>
        <p:nvSpPr>
          <p:cNvPr id="4" name="AutoShape 2" descr="Image result for tweet"/>
          <p:cNvSpPr>
            <a:spLocks noChangeAspect="1" noChangeArrowheads="1"/>
          </p:cNvSpPr>
          <p:nvPr/>
        </p:nvSpPr>
        <p:spPr bwMode="auto">
          <a:xfrm>
            <a:off x="397622" y="-727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weet"/>
          <p:cNvSpPr>
            <a:spLocks noChangeAspect="1" noChangeArrowheads="1"/>
          </p:cNvSpPr>
          <p:nvPr/>
        </p:nvSpPr>
        <p:spPr bwMode="auto">
          <a:xfrm>
            <a:off x="155575" y="-144463"/>
            <a:ext cx="2573890" cy="25738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transireltd.com/wp-content/uploads/2013/01/tw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60" y="232055"/>
            <a:ext cx="7510440" cy="330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4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41647" y="143691"/>
            <a:ext cx="11593864" cy="6518366"/>
          </a:xfrm>
          <a:prstGeom prst="rect">
            <a:avLst/>
          </a:prstGeom>
        </p:spPr>
      </p:pic>
    </p:spTree>
    <p:extLst>
      <p:ext uri="{BB962C8B-B14F-4D97-AF65-F5344CB8AC3E}">
        <p14:creationId xmlns:p14="http://schemas.microsoft.com/office/powerpoint/2010/main" val="336815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51678" y="151506"/>
            <a:ext cx="8743222" cy="6450241"/>
          </a:xfrm>
          <a:prstGeom prst="rect">
            <a:avLst/>
          </a:prstGeom>
        </p:spPr>
      </p:pic>
    </p:spTree>
    <p:extLst>
      <p:ext uri="{BB962C8B-B14F-4D97-AF65-F5344CB8AC3E}">
        <p14:creationId xmlns:p14="http://schemas.microsoft.com/office/powerpoint/2010/main" val="60846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School Culture</a:t>
            </a:r>
            <a:endParaRPr lang="en-US" dirty="0"/>
          </a:p>
        </p:txBody>
      </p:sp>
      <p:sp>
        <p:nvSpPr>
          <p:cNvPr id="4" name="Slide Number Placeholder 3"/>
          <p:cNvSpPr>
            <a:spLocks noGrp="1"/>
          </p:cNvSpPr>
          <p:nvPr>
            <p:ph type="sldNum" sz="quarter" idx="12"/>
          </p:nvPr>
        </p:nvSpPr>
        <p:spPr/>
        <p:txBody>
          <a:bodyPr/>
          <a:lstStyle/>
          <a:p>
            <a:fld id="{3B534881-D54D-4D56-B73B-697EF982F1F2}" type="slidenum">
              <a:rPr lang="en-US" smtClean="0"/>
              <a:t>5</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89501" y="2197239"/>
            <a:ext cx="4351338" cy="4351338"/>
          </a:xfrm>
        </p:spPr>
      </p:pic>
      <p:pic>
        <p:nvPicPr>
          <p:cNvPr id="5122" name="Picture 2" descr="http://t3.gstatic.com/images?q=tbn:ANd9GcSov_1AhRAZZ3pZdfoU4Z4V1gW1YEDuQnbrl4bTiHmQDFZTwX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034" y="2279258"/>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10821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discretionary eff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5414" y="1128451"/>
            <a:ext cx="10394586" cy="540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3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t>“A </a:t>
            </a:r>
            <a:r>
              <a:rPr lang="en-US" sz="6700" dirty="0"/>
              <a:t>higher rate of urgency does not imply ever-present panic, anxiety, or fear. It means a state in which complacency is virtually absent</a:t>
            </a:r>
            <a:r>
              <a:rPr lang="en-US" sz="6700" dirty="0" smtClean="0"/>
              <a:t>.” </a:t>
            </a:r>
            <a:r>
              <a:rPr lang="en-US" sz="6700" dirty="0"/>
              <a:t>- John P. Kotter</a:t>
            </a:r>
            <a:r>
              <a:rPr lang="en-US" sz="5400" dirty="0"/>
              <a:t/>
            </a:r>
            <a:br>
              <a:rPr lang="en-US" sz="5400" dirty="0"/>
            </a:br>
            <a:endParaRPr lang="en-US" dirty="0"/>
          </a:p>
        </p:txBody>
      </p:sp>
    </p:spTree>
    <p:extLst>
      <p:ext uri="{BB962C8B-B14F-4D97-AF65-F5344CB8AC3E}">
        <p14:creationId xmlns:p14="http://schemas.microsoft.com/office/powerpoint/2010/main" val="3122244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Sense of Urgency! </a:t>
            </a:r>
            <a:r>
              <a:rPr lang="en-US" dirty="0"/>
              <a:t/>
            </a:r>
            <a:br>
              <a:rPr lang="en-US" dirty="0"/>
            </a:br>
            <a:r>
              <a:rPr lang="en-US" dirty="0" smtClean="0"/>
              <a:t>Jamie Vollmer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sz="3600" dirty="0" smtClean="0">
                <a:hlinkClick r:id="rId2"/>
              </a:rPr>
              <a:t>No group of educators in the history of the world is expected to do what today’s educator are expected to do! </a:t>
            </a:r>
            <a:endParaRPr lang="en-US" sz="3600" dirty="0">
              <a:hlinkClick r:id="rId2"/>
            </a:endParaRPr>
          </a:p>
          <a:p>
            <a:pPr lvl="1"/>
            <a:r>
              <a:rPr lang="en-US" sz="3200" dirty="0" smtClean="0">
                <a:hlinkClick r:id="rId2"/>
              </a:rPr>
              <a:t>http</a:t>
            </a:r>
            <a:r>
              <a:rPr lang="en-US" sz="3200" dirty="0">
                <a:hlinkClick r:id="rId2"/>
              </a:rPr>
              <a:t>://www.taisresources.net/sense-of-urgency</a:t>
            </a:r>
            <a:r>
              <a:rPr lang="en-US" sz="3200" dirty="0" smtClean="0">
                <a:hlinkClick r:id="rId2"/>
              </a:rPr>
              <a:t>/</a:t>
            </a:r>
            <a:endParaRPr lang="en-US" sz="3200"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3098382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Sense Of Urgency! </a:t>
            </a:r>
            <a:endParaRPr lang="en-US" dirty="0"/>
          </a:p>
        </p:txBody>
      </p:sp>
      <p:sp>
        <p:nvSpPr>
          <p:cNvPr id="3" name="Content Placeholder 2"/>
          <p:cNvSpPr>
            <a:spLocks noGrp="1"/>
          </p:cNvSpPr>
          <p:nvPr>
            <p:ph idx="1"/>
          </p:nvPr>
        </p:nvSpPr>
        <p:spPr>
          <a:xfrm>
            <a:off x="1251678" y="1874518"/>
            <a:ext cx="10178322" cy="2428542"/>
          </a:xfrm>
        </p:spPr>
        <p:txBody>
          <a:bodyPr>
            <a:noAutofit/>
          </a:bodyPr>
          <a:lstStyle/>
          <a:p>
            <a:pPr marL="0" indent="0">
              <a:buNone/>
            </a:pPr>
            <a:r>
              <a:rPr lang="en-US" sz="3600" b="1" dirty="0" smtClean="0">
                <a:solidFill>
                  <a:srgbClr val="FF0000"/>
                </a:solidFill>
              </a:rPr>
              <a:t>Tactics from John Kotter! </a:t>
            </a:r>
          </a:p>
          <a:p>
            <a:r>
              <a:rPr lang="en-US" sz="3600" dirty="0" smtClean="0"/>
              <a:t>Bring the Outside In! </a:t>
            </a:r>
          </a:p>
          <a:p>
            <a:r>
              <a:rPr lang="en-US" sz="3600" dirty="0" smtClean="0"/>
              <a:t>Behave with Urgency Everyday!</a:t>
            </a:r>
          </a:p>
          <a:p>
            <a:r>
              <a:rPr lang="en-US" sz="3600" dirty="0" smtClean="0"/>
              <a:t>Find Opportunity in Crisis</a:t>
            </a:r>
          </a:p>
          <a:p>
            <a:r>
              <a:rPr lang="en-US" sz="3600" dirty="0" smtClean="0"/>
              <a:t>Deal with No No’s </a:t>
            </a:r>
          </a:p>
          <a:p>
            <a:pPr marL="0" indent="0">
              <a:buNone/>
            </a:pPr>
            <a:endParaRPr lang="en-US" sz="3600" dirty="0" smtClean="0"/>
          </a:p>
        </p:txBody>
      </p:sp>
      <p:pic>
        <p:nvPicPr>
          <p:cNvPr id="4098" name="Picture 2" descr="http://t1.gstatic.com/images?q=tbn:ANd9GcRruUI1PLeEWLQj3Pb-yRk98fZh0aU-d4hAJxDz8cHwlucvzA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987" y="2035881"/>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63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3326</TotalTime>
  <Words>704</Words>
  <Application>Microsoft Office PowerPoint</Application>
  <PresentationFormat>Widescreen</PresentationFormat>
  <Paragraphs>56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Impact</vt:lpstr>
      <vt:lpstr>Badge</vt:lpstr>
      <vt:lpstr>Creating a Sense of Urgency</vt:lpstr>
      <vt:lpstr>PowerPoint Presentation</vt:lpstr>
      <vt:lpstr>PowerPoint Presentation</vt:lpstr>
      <vt:lpstr>PowerPoint Presentation</vt:lpstr>
      <vt:lpstr>Building Blocks of School Culture</vt:lpstr>
      <vt:lpstr>PowerPoint Presentation</vt:lpstr>
      <vt:lpstr>“A higher rate of urgency does not imply ever-present panic, anxiety, or fear. It means a state in which complacency is virtually absent.” - John P. Kotter </vt:lpstr>
      <vt:lpstr>A Sense of Urgency!  Jamie Vollmer   </vt:lpstr>
      <vt:lpstr>Creating a Sense Of Urgency! </vt:lpstr>
      <vt:lpstr>Bring the Outside In!</vt:lpstr>
      <vt:lpstr>Behave with Urgency Everyday! </vt:lpstr>
      <vt:lpstr>Find Opportunity In Crisis</vt:lpstr>
      <vt:lpstr>Deal with No No’s  </vt:lpstr>
      <vt:lpstr>PowerPoint Presentation</vt:lpstr>
      <vt:lpstr>“People often say motivation doesn’t last. Neither does bathing—that’s why we recommend it daily.” – Zig Ziglar</vt:lpstr>
    </vt:vector>
  </TitlesOfParts>
  <Company>Region 17 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Sense of Urgency</dc:title>
  <dc:creator>Duncan, Ty</dc:creator>
  <cp:lastModifiedBy>Duncan, Ty</cp:lastModifiedBy>
  <cp:revision>46</cp:revision>
  <dcterms:created xsi:type="dcterms:W3CDTF">2016-07-18T01:20:03Z</dcterms:created>
  <dcterms:modified xsi:type="dcterms:W3CDTF">2017-04-05T18:41:48Z</dcterms:modified>
</cp:coreProperties>
</file>